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7" r:id="rId3"/>
    <p:sldId id="258" r:id="rId4"/>
    <p:sldId id="259" r:id="rId5"/>
    <p:sldId id="260" r:id="rId6"/>
    <p:sldId id="261" r:id="rId7"/>
    <p:sldId id="263" r:id="rId8"/>
    <p:sldId id="264" r:id="rId9"/>
    <p:sldId id="265" r:id="rId10"/>
    <p:sldId id="266" r:id="rId11"/>
    <p:sldId id="267" r:id="rId12"/>
    <p:sldId id="268" r:id="rId13"/>
    <p:sldId id="269" r:id="rId14"/>
    <p:sldId id="270" r:id="rId15"/>
    <p:sldId id="271" r:id="rId16"/>
    <p:sldId id="272" r:id="rId1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3" d="100"/>
          <a:sy n="103" d="100"/>
        </p:scale>
        <p:origin x="234" y="90"/>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3" name="Group 42"/>
          <p:cNvGrpSpPr/>
          <p:nvPr/>
        </p:nvGrpSpPr>
        <p:grpSpPr>
          <a:xfrm>
            <a:off x="-382404" y="0"/>
            <a:ext cx="9932332" cy="6858000"/>
            <a:chOff x="-382404" y="0"/>
            <a:chExt cx="9932332" cy="6858000"/>
          </a:xfrm>
        </p:grpSpPr>
        <p:grpSp>
          <p:nvGrpSpPr>
            <p:cNvPr id="44" name="Group 44"/>
            <p:cNvGrpSpPr/>
            <p:nvPr/>
          </p:nvGrpSpPr>
          <p:grpSpPr>
            <a:xfrm>
              <a:off x="0" y="0"/>
              <a:ext cx="9144000" cy="6858000"/>
              <a:chOff x="0" y="0"/>
              <a:chExt cx="9144000" cy="6858000"/>
            </a:xfrm>
          </p:grpSpPr>
          <p:grpSp>
            <p:nvGrpSpPr>
              <p:cNvPr id="70" name="Group 4"/>
              <p:cNvGrpSpPr/>
              <p:nvPr/>
            </p:nvGrpSpPr>
            <p:grpSpPr>
              <a:xfrm>
                <a:off x="0" y="0"/>
                <a:ext cx="2514600" cy="6858000"/>
                <a:chOff x="0" y="0"/>
                <a:chExt cx="2514600" cy="6858000"/>
              </a:xfrm>
            </p:grpSpPr>
            <p:sp>
              <p:nvSpPr>
                <p:cNvPr id="115" name="Rectangle 11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6"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7"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1" name="Group 5"/>
              <p:cNvGrpSpPr/>
              <p:nvPr/>
            </p:nvGrpSpPr>
            <p:grpSpPr>
              <a:xfrm>
                <a:off x="422910" y="0"/>
                <a:ext cx="2514600" cy="6858000"/>
                <a:chOff x="0" y="0"/>
                <a:chExt cx="2514600" cy="6858000"/>
              </a:xfrm>
            </p:grpSpPr>
            <p:sp>
              <p:nvSpPr>
                <p:cNvPr id="85" name="Rectangle 8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11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Rectangle 80"/>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5" name="Freeform 44"/>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Freeform 51"/>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3" name="Hexagon 52"/>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Freeform 57"/>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Freeform 67"/>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Freeform 68"/>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4649096" y="-21511"/>
            <a:ext cx="3505200" cy="231288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4733365" y="2708476"/>
            <a:ext cx="3313355" cy="1702160"/>
          </a:xfrm>
        </p:spPr>
        <p:txBody>
          <a:bodyPr>
            <a:normAutofit/>
          </a:bodyPr>
          <a:lstStyle>
            <a:lvl1pPr>
              <a:defRPr sz="3600"/>
            </a:lvl1pPr>
          </a:lstStyle>
          <a:p>
            <a:r>
              <a:rPr lang="en-US" smtClean="0"/>
              <a:t>Click to edit Master title style</a:t>
            </a:r>
            <a:endParaRPr lang="en-US" dirty="0"/>
          </a:p>
        </p:txBody>
      </p:sp>
      <p:sp>
        <p:nvSpPr>
          <p:cNvPr id="3" name="Subtitle 2"/>
          <p:cNvSpPr>
            <a:spLocks noGrp="1"/>
          </p:cNvSpPr>
          <p:nvPr>
            <p:ph type="subTitle" idx="1"/>
          </p:nvPr>
        </p:nvSpPr>
        <p:spPr>
          <a:xfrm>
            <a:off x="4733365" y="4421080"/>
            <a:ext cx="3309803" cy="1260629"/>
          </a:xfrm>
        </p:spPr>
        <p:txBody>
          <a:bodyPr>
            <a:normAutofit/>
          </a:bodyPr>
          <a:lstStyle>
            <a:lvl1pPr marL="0" indent="0" algn="l">
              <a:buNone/>
              <a:defRPr sz="1800">
                <a:solidFill>
                  <a:srgbClr val="42424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a:xfrm>
            <a:off x="4738744" y="1516828"/>
            <a:ext cx="2133600" cy="750981"/>
          </a:xfrm>
        </p:spPr>
        <p:txBody>
          <a:bodyPr anchor="b"/>
          <a:lstStyle>
            <a:lvl1pPr algn="l">
              <a:defRPr sz="2400"/>
            </a:lvl1pPr>
          </a:lstStyle>
          <a:p>
            <a:fld id="{C8232233-68A8-4125-9332-603CEC120E56}" type="datetimeFigureOut">
              <a:rPr lang="en-US" smtClean="0"/>
              <a:t>11/5/2015</a:t>
            </a:fld>
            <a:endParaRPr lang="en-US"/>
          </a:p>
        </p:txBody>
      </p:sp>
      <p:sp>
        <p:nvSpPr>
          <p:cNvPr id="50" name="Rectangle 49"/>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ooter Placeholder 4"/>
          <p:cNvSpPr>
            <a:spLocks noGrp="1"/>
          </p:cNvSpPr>
          <p:nvPr>
            <p:ph type="ftr" sz="quarter" idx="11"/>
          </p:nvPr>
        </p:nvSpPr>
        <p:spPr>
          <a:xfrm>
            <a:off x="5303520" y="5719966"/>
            <a:ext cx="2831592" cy="365125"/>
          </a:xfrm>
        </p:spPr>
        <p:txBody>
          <a:bodyPr>
            <a:normAutofit/>
          </a:bodyPr>
          <a:lstStyle>
            <a:lvl1pPr>
              <a:defRPr>
                <a:solidFill>
                  <a:schemeClr val="accent1"/>
                </a:solidFill>
              </a:defRPr>
            </a:lvl1pPr>
          </a:lstStyle>
          <a:p>
            <a:endParaRPr lang="en-US"/>
          </a:p>
        </p:txBody>
      </p:sp>
      <p:sp>
        <p:nvSpPr>
          <p:cNvPr id="6" name="Slide Number Placeholder 5"/>
          <p:cNvSpPr>
            <a:spLocks noGrp="1"/>
          </p:cNvSpPr>
          <p:nvPr>
            <p:ph type="sldNum" sz="quarter" idx="12"/>
          </p:nvPr>
        </p:nvSpPr>
        <p:spPr>
          <a:xfrm>
            <a:off x="4649096" y="5719966"/>
            <a:ext cx="643666" cy="365125"/>
          </a:xfrm>
        </p:spPr>
        <p:txBody>
          <a:bodyPr/>
          <a:lstStyle>
            <a:lvl1pPr>
              <a:defRPr>
                <a:solidFill>
                  <a:schemeClr val="accent1"/>
                </a:solidFill>
              </a:defRPr>
            </a:lvl1pPr>
          </a:lstStyle>
          <a:p>
            <a:fld id="{4A950B50-4E16-4297-892C-16F2E8D34ED6}" type="slidenum">
              <a:rPr lang="en-US" smtClean="0"/>
              <a:t>‹#›</a:t>
            </a:fld>
            <a:endParaRPr lang="en-US"/>
          </a:p>
        </p:txBody>
      </p:sp>
      <p:sp>
        <p:nvSpPr>
          <p:cNvPr id="89" name="Rectangle 88"/>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8232233-68A8-4125-9332-603CEC120E56}" type="datetimeFigureOut">
              <a:rPr lang="en-US" smtClean="0"/>
              <a:t>11/5/2015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A950B50-4E16-4297-892C-16F2E8D34ED6}"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030147"/>
            <a:ext cx="1484453" cy="4780344"/>
          </a:xfrm>
        </p:spPr>
        <p:txBody>
          <a:bodyPr vert="eaVert" anchor="ctr"/>
          <a:lstStyle/>
          <a:p>
            <a:r>
              <a:rPr lang="en-US" smtClean="0"/>
              <a:t>Click to edit Master title style</a:t>
            </a:r>
            <a:endParaRPr lang="en-US"/>
          </a:p>
        </p:txBody>
      </p:sp>
      <p:sp>
        <p:nvSpPr>
          <p:cNvPr id="3" name="Vertical Text Placeholder 2"/>
          <p:cNvSpPr>
            <a:spLocks noGrp="1"/>
          </p:cNvSpPr>
          <p:nvPr>
            <p:ph type="body" orient="vert" idx="1"/>
          </p:nvPr>
        </p:nvSpPr>
        <p:spPr>
          <a:xfrm>
            <a:off x="1053296" y="1030147"/>
            <a:ext cx="5423704" cy="478034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8232233-68A8-4125-9332-603CEC120E56}" type="datetimeFigureOut">
              <a:rPr lang="en-US" smtClean="0"/>
              <a:t>11/5/2015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A950B50-4E16-4297-892C-16F2E8D34ED6}"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C8232233-68A8-4125-9332-603CEC120E56}" type="datetimeFigureOut">
              <a:rPr lang="en-US" smtClean="0"/>
              <a:t>11/5/2015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A950B50-4E16-4297-892C-16F2E8D34ED6}"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258645" y="2900829"/>
            <a:ext cx="6637468" cy="1362075"/>
          </a:xfrm>
        </p:spPr>
        <p:txBody>
          <a:bodyPr anchor="b"/>
          <a:lstStyle>
            <a:lvl1pPr algn="l">
              <a:defRPr sz="4000" b="0" cap="none" baseline="0"/>
            </a:lvl1pPr>
          </a:lstStyle>
          <a:p>
            <a:r>
              <a:rPr lang="en-US" smtClean="0"/>
              <a:t>Click to edit Master title style</a:t>
            </a:r>
            <a:endParaRPr lang="en-US" dirty="0"/>
          </a:p>
        </p:txBody>
      </p:sp>
      <p:sp>
        <p:nvSpPr>
          <p:cNvPr id="3" name="Text Placeholder 2"/>
          <p:cNvSpPr>
            <a:spLocks noGrp="1"/>
          </p:cNvSpPr>
          <p:nvPr>
            <p:ph type="body" idx="1"/>
          </p:nvPr>
        </p:nvSpPr>
        <p:spPr>
          <a:xfrm>
            <a:off x="1258645" y="4267200"/>
            <a:ext cx="6637467" cy="1520413"/>
          </a:xfrm>
        </p:spPr>
        <p:txBody>
          <a:bodyPr anchor="t"/>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8232233-68A8-4125-9332-603CEC120E56}" type="datetimeFigureOut">
              <a:rPr lang="en-US" smtClean="0"/>
              <a:t>11/5/2015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A950B50-4E16-4297-892C-16F2E8D34ED6}"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Date Placeholder 4"/>
          <p:cNvSpPr>
            <a:spLocks noGrp="1"/>
          </p:cNvSpPr>
          <p:nvPr>
            <p:ph type="dt" sz="half" idx="10"/>
          </p:nvPr>
        </p:nvSpPr>
        <p:spPr/>
        <p:txBody>
          <a:bodyPr/>
          <a:lstStyle/>
          <a:p>
            <a:fld id="{C8232233-68A8-4125-9332-603CEC120E56}" type="datetimeFigureOut">
              <a:rPr lang="en-US" smtClean="0"/>
              <a:t>11/5/2015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A950B50-4E16-4297-892C-16F2E8D34ED6}" type="slidenum">
              <a:rPr lang="en-US" smtClean="0"/>
              <a:t>‹#›</a:t>
            </a:fld>
            <a:endParaRPr lang="en-US"/>
          </a:p>
        </p:txBody>
      </p:sp>
      <p:sp>
        <p:nvSpPr>
          <p:cNvPr id="9" name="Content Placeholder 8"/>
          <p:cNvSpPr>
            <a:spLocks noGrp="1"/>
          </p:cNvSpPr>
          <p:nvPr>
            <p:ph sz="quarter" idx="13"/>
          </p:nvPr>
        </p:nvSpPr>
        <p:spPr>
          <a:xfrm>
            <a:off x="1042416" y="2313432"/>
            <a:ext cx="3419856" cy="349300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Content Placeholder 10"/>
          <p:cNvSpPr>
            <a:spLocks noGrp="1"/>
          </p:cNvSpPr>
          <p:nvPr>
            <p:ph sz="quarter" idx="14"/>
          </p:nvPr>
        </p:nvSpPr>
        <p:spPr>
          <a:xfrm>
            <a:off x="4645152" y="2313431"/>
            <a:ext cx="3419856" cy="349300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412111" y="2316009"/>
            <a:ext cx="3057148"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41721"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11837" y="2316010"/>
            <a:ext cx="3055717"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152"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C8232233-68A8-4125-9332-603CEC120E56}" type="datetimeFigureOut">
              <a:rPr lang="en-US" smtClean="0"/>
              <a:t>11/5/2015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A950B50-4E16-4297-892C-16F2E8D34ED6}"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C8232233-68A8-4125-9332-603CEC120E56}" type="datetimeFigureOut">
              <a:rPr lang="en-US" smtClean="0"/>
              <a:t>11/5/2015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A950B50-4E16-4297-892C-16F2E8D34ED6}"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8232233-68A8-4125-9332-603CEC120E56}" type="datetimeFigureOut">
              <a:rPr lang="en-US" smtClean="0"/>
              <a:t>11/5/2015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A950B50-4E16-4297-892C-16F2E8D34ED6}"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2" name="Group 4"/>
              <p:cNvGrpSpPr/>
              <p:nvPr/>
            </p:nvGrpSpPr>
            <p:grpSpPr>
              <a:xfrm>
                <a:off x="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5"/>
              <p:cNvGrpSpPr/>
              <p:nvPr/>
            </p:nvGrpSpPr>
            <p:grpSpPr>
              <a:xfrm>
                <a:off x="42291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4"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7" name="Freeform 46"/>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Hexagon 51"/>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Freeform 58"/>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Freeform 69"/>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Freeform 70"/>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Rectangle 56"/>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C8232233-68A8-4125-9332-603CEC120E56}" type="datetimeFigureOut">
              <a:rPr lang="en-US" smtClean="0"/>
              <a:t>11/5/2015</a:t>
            </a:fld>
            <a:endParaRPr lang="en-US"/>
          </a:p>
        </p:txBody>
      </p:sp>
      <p:sp>
        <p:nvSpPr>
          <p:cNvPr id="7" name="Slide Number Placeholder 6"/>
          <p:cNvSpPr>
            <a:spLocks noGrp="1"/>
          </p:cNvSpPr>
          <p:nvPr>
            <p:ph type="sldNum" sz="quarter" idx="12"/>
          </p:nvPr>
        </p:nvSpPr>
        <p:spPr/>
        <p:txBody>
          <a:bodyPr/>
          <a:lstStyle/>
          <a:p>
            <a:fld id="{4A950B50-4E16-4297-892C-16F2E8D34ED6}" type="slidenum">
              <a:rPr lang="en-US" smtClean="0"/>
              <a:t>‹#›</a:t>
            </a:fld>
            <a:endParaRPr lang="en-US"/>
          </a:p>
        </p:txBody>
      </p:sp>
      <p:sp>
        <p:nvSpPr>
          <p:cNvPr id="58" name="Rectangle 57"/>
          <p:cNvSpPr/>
          <p:nvPr/>
        </p:nvSpPr>
        <p:spPr>
          <a:xfrm>
            <a:off x="905571" y="601883"/>
            <a:ext cx="3562257" cy="5648445"/>
          </a:xfrm>
          <a:prstGeom prst="rect">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1145894" y="856527"/>
            <a:ext cx="3090440" cy="5150734"/>
          </a:xfrm>
        </p:spPr>
        <p:txBody>
          <a:bodyP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1" name="Rectangle 60"/>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en-US"/>
          </a:p>
        </p:txBody>
      </p:sp>
      <p:sp>
        <p:nvSpPr>
          <p:cNvPr id="2" name="Title 1"/>
          <p:cNvSpPr>
            <a:spLocks noGrp="1"/>
          </p:cNvSpPr>
          <p:nvPr>
            <p:ph type="title"/>
          </p:nvPr>
        </p:nvSpPr>
        <p:spPr>
          <a:xfrm>
            <a:off x="4739833" y="2657434"/>
            <a:ext cx="3304572" cy="1463153"/>
          </a:xfrm>
        </p:spPr>
        <p:txBody>
          <a:bodyPr anchor="b">
            <a:normAutofit/>
          </a:bodyPr>
          <a:lstStyle>
            <a:lvl1pPr algn="l">
              <a:defRPr sz="2800" b="0"/>
            </a:lvl1pPr>
          </a:lstStyle>
          <a:p>
            <a:r>
              <a:rPr lang="en-US" smtClean="0"/>
              <a:t>Click to edit Master title style</a:t>
            </a:r>
            <a:endParaRPr lang="en-US"/>
          </a:p>
        </p:txBody>
      </p:sp>
      <p:sp>
        <p:nvSpPr>
          <p:cNvPr id="4" name="Text Placeholder 3"/>
          <p:cNvSpPr>
            <a:spLocks noGrp="1"/>
          </p:cNvSpPr>
          <p:nvPr>
            <p:ph type="body" sz="half" idx="2"/>
          </p:nvPr>
        </p:nvSpPr>
        <p:spPr>
          <a:xfrm>
            <a:off x="4736592" y="4136994"/>
            <a:ext cx="3298784" cy="1517904"/>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5" name="Group 4"/>
              <p:cNvGrpSpPr/>
              <p:nvPr/>
            </p:nvGrpSpPr>
            <p:grpSpPr>
              <a:xfrm>
                <a:off x="0" y="0"/>
                <a:ext cx="2514600" cy="6858000"/>
                <a:chOff x="0" y="0"/>
                <a:chExt cx="2514600" cy="6858000"/>
              </a:xfrm>
            </p:grpSpPr>
            <p:sp>
              <p:nvSpPr>
                <p:cNvPr id="87" name="Rectangle 8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8"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9"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6" name="Group 5"/>
              <p:cNvGrpSpPr/>
              <p:nvPr/>
            </p:nvGrpSpPr>
            <p:grpSpPr>
              <a:xfrm>
                <a:off x="42291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84"/>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7" name="Group 9"/>
              <p:cNvGrpSpPr/>
              <p:nvPr/>
            </p:nvGrpSpPr>
            <p:grpSpPr>
              <a:xfrm rot="10800000">
                <a:off x="662940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8" name="Rectangle 77"/>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Freeform 45"/>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Hexagon 50"/>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Freeform 62"/>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Hexagon 69"/>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Hexagon 70"/>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Hexagon 71"/>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Freeform 72"/>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Freeform 73"/>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94" name="Rectangle 93"/>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1" name="Rectangle 10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 name="Rectangle 101"/>
          <p:cNvSpPr/>
          <p:nvPr/>
        </p:nvSpPr>
        <p:spPr>
          <a:xfrm>
            <a:off x="905571" y="601883"/>
            <a:ext cx="3562257" cy="5648445"/>
          </a:xfrm>
          <a:prstGeom prst="rect">
            <a:avLst/>
          </a:prstGeom>
          <a:solidFill>
            <a:srgbClr val="FFFFFF"/>
          </a:solidFill>
          <a:ln w="3175">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734424" y="2660904"/>
            <a:ext cx="3300984" cy="1463040"/>
          </a:xfrm>
        </p:spPr>
        <p:txBody>
          <a:bodyPr anchor="b">
            <a:normAutofit/>
          </a:bodyPr>
          <a:lstStyle>
            <a:lvl1pPr algn="l">
              <a:defRPr sz="2800" b="0"/>
            </a:lvl1pPr>
          </a:lstStyle>
          <a:p>
            <a:r>
              <a:rPr lang="en-US" smtClean="0"/>
              <a:t>Click to edit Master title style</a:t>
            </a:r>
            <a:endParaRPr lang="en-US"/>
          </a:p>
        </p:txBody>
      </p:sp>
      <p:sp>
        <p:nvSpPr>
          <p:cNvPr id="3" name="Picture Placeholder 2"/>
          <p:cNvSpPr>
            <a:spLocks noGrp="1"/>
          </p:cNvSpPr>
          <p:nvPr>
            <p:ph type="pic" idx="1"/>
          </p:nvPr>
        </p:nvSpPr>
        <p:spPr>
          <a:xfrm>
            <a:off x="1005208" y="693795"/>
            <a:ext cx="3359623" cy="5468112"/>
          </a:xfrm>
        </p:spPr>
        <p:txBody>
          <a:bodyPr/>
          <a:lstStyle>
            <a:lvl1pPr marL="0" indent="0">
              <a:buNone/>
              <a:defRPr sz="3200">
                <a:solidFill>
                  <a:schemeClr val="accent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4734630" y="4133088"/>
            <a:ext cx="3300573" cy="1519561"/>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8232233-68A8-4125-9332-603CEC120E56}" type="datetimeFigureOut">
              <a:rPr lang="en-US" smtClean="0"/>
              <a:t>11/5/2015</a:t>
            </a:fld>
            <a:endParaRPr lang="en-US"/>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en-US"/>
          </a:p>
        </p:txBody>
      </p:sp>
      <p:sp>
        <p:nvSpPr>
          <p:cNvPr id="7" name="Slide Number Placeholder 6"/>
          <p:cNvSpPr>
            <a:spLocks noGrp="1"/>
          </p:cNvSpPr>
          <p:nvPr>
            <p:ph type="sldNum" sz="quarter" idx="12"/>
          </p:nvPr>
        </p:nvSpPr>
        <p:spPr/>
        <p:txBody>
          <a:bodyPr/>
          <a:lstStyle/>
          <a:p>
            <a:fld id="{4A950B50-4E16-4297-892C-16F2E8D34ED6}"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42" name="Group 41"/>
          <p:cNvGrpSpPr/>
          <p:nvPr/>
        </p:nvGrpSpPr>
        <p:grpSpPr>
          <a:xfrm>
            <a:off x="-304800" y="0"/>
            <a:ext cx="9932332" cy="6858000"/>
            <a:chOff x="-382404" y="0"/>
            <a:chExt cx="9932332" cy="6858000"/>
          </a:xfrm>
        </p:grpSpPr>
        <p:grpSp>
          <p:nvGrpSpPr>
            <p:cNvPr id="43" name="Group 44"/>
            <p:cNvGrpSpPr/>
            <p:nvPr/>
          </p:nvGrpSpPr>
          <p:grpSpPr>
            <a:xfrm>
              <a:off x="0" y="0"/>
              <a:ext cx="9144000" cy="6858000"/>
              <a:chOff x="0" y="0"/>
              <a:chExt cx="9144000" cy="6858000"/>
            </a:xfrm>
          </p:grpSpPr>
          <p:grpSp>
            <p:nvGrpSpPr>
              <p:cNvPr id="101" name="Group 4"/>
              <p:cNvGrpSpPr/>
              <p:nvPr/>
            </p:nvGrpSpPr>
            <p:grpSpPr>
              <a:xfrm>
                <a:off x="0" y="0"/>
                <a:ext cx="2514600" cy="6858000"/>
                <a:chOff x="0" y="0"/>
                <a:chExt cx="2514600" cy="6858000"/>
              </a:xfrm>
            </p:grpSpPr>
            <p:sp>
              <p:nvSpPr>
                <p:cNvPr id="113" name="Rectangle 112"/>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5"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2" name="Group 5"/>
              <p:cNvGrpSpPr/>
              <p:nvPr/>
            </p:nvGrpSpPr>
            <p:grpSpPr>
              <a:xfrm>
                <a:off x="422910" y="0"/>
                <a:ext cx="2514600" cy="6858000"/>
                <a:chOff x="0" y="0"/>
                <a:chExt cx="2514600" cy="6858000"/>
              </a:xfrm>
            </p:grpSpPr>
            <p:sp>
              <p:nvSpPr>
                <p:cNvPr id="110" name="Rectangle 109"/>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1" name="Rectangle 110"/>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2" name="Rectangle 111"/>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3" name="Group 9"/>
              <p:cNvGrpSpPr/>
              <p:nvPr/>
            </p:nvGrpSpPr>
            <p:grpSpPr>
              <a:xfrm rot="10800000">
                <a:off x="6629400" y="0"/>
                <a:ext cx="2514600" cy="6858000"/>
                <a:chOff x="0" y="0"/>
                <a:chExt cx="2514600" cy="6858000"/>
              </a:xfrm>
            </p:grpSpPr>
            <p:sp>
              <p:nvSpPr>
                <p:cNvPr id="107" name="Rectangle 10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8" name="Rectangle 107"/>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9" name="Rectangle 108"/>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4" name="Rectangle 103"/>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6" name="Rectangle 105"/>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4" name="Freeform 43"/>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5" name="Freeform 44"/>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6" name="Freeform 45"/>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Hexagon 49"/>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Hexagon 50"/>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Freeform 54"/>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Hexagon 57"/>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5" name="Hexagon 94"/>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6" name="Hexagon 95"/>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 name="Hexagon 96"/>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Hexagon 97"/>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9" name="Freeform 98"/>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0" name="Freeform 99"/>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6" name="Rectangle 65"/>
          <p:cNvSpPr/>
          <p:nvPr/>
        </p:nvSpPr>
        <p:spPr>
          <a:xfrm>
            <a:off x="457200" y="333487"/>
            <a:ext cx="8229600" cy="6185647"/>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Rectangle 69"/>
          <p:cNvSpPr/>
          <p:nvPr/>
        </p:nvSpPr>
        <p:spPr>
          <a:xfrm>
            <a:off x="4561242" y="-21511"/>
            <a:ext cx="3679116" cy="699244"/>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Rectangle 7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043490" y="1027664"/>
            <a:ext cx="7024744" cy="1143000"/>
          </a:xfrm>
          <a:prstGeom prst="rect">
            <a:avLst/>
          </a:prstGeom>
        </p:spPr>
        <p:txBody>
          <a:bodyPr vert="horz" lIns="91440" tIns="45720" rIns="91440" bIns="45720" rtlCol="0" anchor="b">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043492" y="2323652"/>
            <a:ext cx="6777317" cy="3508977"/>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5997388" y="224492"/>
            <a:ext cx="2133600" cy="365125"/>
          </a:xfrm>
          <a:prstGeom prst="rect">
            <a:avLst/>
          </a:prstGeom>
        </p:spPr>
        <p:txBody>
          <a:bodyPr vert="horz" lIns="91440" tIns="45720" rIns="91440" bIns="45720" rtlCol="0" anchor="ctr"/>
          <a:lstStyle>
            <a:lvl1pPr algn="r">
              <a:defRPr sz="1200">
                <a:solidFill>
                  <a:srgbClr val="FEFEFE"/>
                </a:solidFill>
              </a:defRPr>
            </a:lvl1pPr>
          </a:lstStyle>
          <a:p>
            <a:fld id="{C8232233-68A8-4125-9332-603CEC120E56}" type="datetimeFigureOut">
              <a:rPr lang="en-US" smtClean="0"/>
              <a:t>11/5/2015</a:t>
            </a:fld>
            <a:endParaRPr lang="en-US"/>
          </a:p>
        </p:txBody>
      </p:sp>
      <p:sp>
        <p:nvSpPr>
          <p:cNvPr id="5" name="Footer Placeholder 4"/>
          <p:cNvSpPr>
            <a:spLocks noGrp="1"/>
          </p:cNvSpPr>
          <p:nvPr>
            <p:ph type="ftr" sz="quarter" idx="3"/>
          </p:nvPr>
        </p:nvSpPr>
        <p:spPr>
          <a:xfrm>
            <a:off x="4641448" y="5852160"/>
            <a:ext cx="3502152" cy="365125"/>
          </a:xfrm>
          <a:prstGeom prst="rect">
            <a:avLst/>
          </a:prstGeom>
        </p:spPr>
        <p:txBody>
          <a:bodyPr vert="horz" lIns="91440" tIns="45720" rIns="91440" bIns="45720" rtlCol="0" anchor="ctr"/>
          <a:lstStyle>
            <a:lvl1pPr algn="r">
              <a:defRPr sz="1200">
                <a:solidFill>
                  <a:schemeClr val="accent1"/>
                </a:solidFill>
              </a:defRPr>
            </a:lvl1pPr>
          </a:lstStyle>
          <a:p>
            <a:endParaRPr lang="en-US"/>
          </a:p>
        </p:txBody>
      </p:sp>
      <p:sp>
        <p:nvSpPr>
          <p:cNvPr id="6" name="Slide Number Placeholder 5"/>
          <p:cNvSpPr>
            <a:spLocks noGrp="1"/>
          </p:cNvSpPr>
          <p:nvPr>
            <p:ph type="sldNum" sz="quarter" idx="4"/>
          </p:nvPr>
        </p:nvSpPr>
        <p:spPr>
          <a:xfrm>
            <a:off x="4649096" y="224491"/>
            <a:ext cx="1332156" cy="365125"/>
          </a:xfrm>
          <a:prstGeom prst="rect">
            <a:avLst/>
          </a:prstGeom>
        </p:spPr>
        <p:txBody>
          <a:bodyPr vert="horz" lIns="91440" tIns="45720" rIns="91440" bIns="45720" rtlCol="0" anchor="ctr"/>
          <a:lstStyle>
            <a:lvl1pPr algn="l">
              <a:defRPr sz="1200">
                <a:solidFill>
                  <a:srgbClr val="FEFEFE"/>
                </a:solidFill>
              </a:defRPr>
            </a:lvl1pPr>
          </a:lstStyle>
          <a:p>
            <a:fld id="{4A950B50-4E16-4297-892C-16F2E8D34ED6}"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914400" rtl="0" eaLnBrk="1" latinLnBrk="0" hangingPunct="1">
        <a:spcBef>
          <a:spcPct val="0"/>
        </a:spcBef>
        <a:buNone/>
        <a:defRPr sz="40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274320" algn="l" defTabSz="914400" rtl="0" eaLnBrk="1" latinLnBrk="0" hangingPunct="1">
        <a:spcBef>
          <a:spcPct val="20000"/>
        </a:spcBef>
        <a:buClr>
          <a:schemeClr val="accent1"/>
        </a:buClr>
        <a:buSzPct val="76000"/>
        <a:buFont typeface="Wingdings 2" pitchFamily="18" charset="2"/>
        <a:buChar char=""/>
        <a:defRPr sz="2400" kern="1200">
          <a:solidFill>
            <a:schemeClr val="tx2"/>
          </a:solidFill>
          <a:latin typeface="+mn-lt"/>
          <a:ea typeface="+mn-ea"/>
          <a:cs typeface="+mn-cs"/>
        </a:defRPr>
      </a:lvl1pPr>
      <a:lvl2pPr marL="640080" indent="-274320" algn="l" defTabSz="914400" rtl="0" eaLnBrk="1" latinLnBrk="0" hangingPunct="1">
        <a:spcBef>
          <a:spcPct val="20000"/>
        </a:spcBef>
        <a:buClr>
          <a:schemeClr val="accent1"/>
        </a:buClr>
        <a:buSzPct val="76000"/>
        <a:buFont typeface="Wingdings 2" pitchFamily="18" charset="2"/>
        <a:buChar char=""/>
        <a:defRPr sz="2200" kern="1200">
          <a:solidFill>
            <a:schemeClr val="tx2"/>
          </a:solidFill>
          <a:latin typeface="+mn-lt"/>
          <a:ea typeface="+mn-ea"/>
          <a:cs typeface="+mn-cs"/>
        </a:defRPr>
      </a:lvl2pPr>
      <a:lvl3pPr marL="914400" indent="-228600" algn="l" defTabSz="914400" rtl="0" eaLnBrk="1" latinLnBrk="0" hangingPunct="1">
        <a:spcBef>
          <a:spcPct val="20000"/>
        </a:spcBef>
        <a:buClr>
          <a:schemeClr val="accent1"/>
        </a:buClr>
        <a:buSzPct val="76000"/>
        <a:buFont typeface="Wingdings 2" pitchFamily="18" charset="2"/>
        <a:buChar char=""/>
        <a:defRPr sz="2000" kern="1200">
          <a:solidFill>
            <a:schemeClr val="tx2"/>
          </a:solidFill>
          <a:latin typeface="+mn-lt"/>
          <a:ea typeface="+mn-ea"/>
          <a:cs typeface="+mn-cs"/>
        </a:defRPr>
      </a:lvl3pPr>
      <a:lvl4pPr marL="1124712" indent="-228600" algn="l" defTabSz="914400" rtl="0" eaLnBrk="1" latinLnBrk="0" hangingPunct="1">
        <a:spcBef>
          <a:spcPct val="20000"/>
        </a:spcBef>
        <a:buClr>
          <a:schemeClr val="accent1"/>
        </a:buClr>
        <a:buSzPct val="76000"/>
        <a:buFont typeface="Wingdings 2" pitchFamily="18" charset="2"/>
        <a:buChar char=""/>
        <a:defRPr sz="1800" kern="1200">
          <a:solidFill>
            <a:schemeClr val="tx2"/>
          </a:solidFill>
          <a:latin typeface="+mn-lt"/>
          <a:ea typeface="+mn-ea"/>
          <a:cs typeface="+mn-cs"/>
        </a:defRPr>
      </a:lvl4pPr>
      <a:lvl5pPr marL="1325880" indent="-228600" algn="l" defTabSz="914400" rtl="0" eaLnBrk="1" latinLnBrk="0" hangingPunct="1">
        <a:spcBef>
          <a:spcPct val="20000"/>
        </a:spcBef>
        <a:buClr>
          <a:schemeClr val="accent1"/>
        </a:buClr>
        <a:buSzPct val="76000"/>
        <a:buFont typeface="Wingdings 2" pitchFamily="18" charset="2"/>
        <a:buChar char=""/>
        <a:defRPr sz="1600" kern="1200" baseline="0">
          <a:solidFill>
            <a:schemeClr val="tx2"/>
          </a:solidFill>
          <a:latin typeface="+mn-lt"/>
          <a:ea typeface="+mn-ea"/>
          <a:cs typeface="+mn-cs"/>
        </a:defRPr>
      </a:lvl5pPr>
      <a:lvl6pPr marL="1517904"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6pPr>
      <a:lvl7pPr marL="1719072"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7pPr>
      <a:lvl8pPr marL="1920240"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8pPr>
      <a:lvl9pPr marL="2121408"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6.gif"/><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9.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dirty="0" smtClean="0">
                <a:solidFill>
                  <a:schemeClr val="accent6">
                    <a:lumMod val="75000"/>
                  </a:schemeClr>
                </a:solidFill>
              </a:rPr>
              <a:t>The Confederation</a:t>
            </a:r>
            <a:endParaRPr lang="en-US" dirty="0">
              <a:solidFill>
                <a:schemeClr val="accent6">
                  <a:lumMod val="75000"/>
                </a:schemeClr>
              </a:solidFill>
            </a:endParaRPr>
          </a:p>
        </p:txBody>
      </p:sp>
      <p:sp>
        <p:nvSpPr>
          <p:cNvPr id="3" name="Subtitle 2"/>
          <p:cNvSpPr>
            <a:spLocks noGrp="1"/>
          </p:cNvSpPr>
          <p:nvPr>
            <p:ph type="subTitle" idx="1"/>
          </p:nvPr>
        </p:nvSpPr>
        <p:spPr/>
        <p:txBody>
          <a:bodyPr/>
          <a:lstStyle/>
          <a:p>
            <a:r>
              <a:rPr lang="en-US" dirty="0" smtClean="0"/>
              <a:t>Life in America Under the Articles of Confederation</a:t>
            </a:r>
            <a:endParaRPr lang="en-US" dirty="0"/>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21075139">
            <a:off x="990600" y="914400"/>
            <a:ext cx="2809578" cy="4648200"/>
          </a:xfrm>
          <a:prstGeom prst="rect">
            <a:avLst/>
          </a:prstGeom>
        </p:spPr>
      </p:pic>
    </p:spTree>
    <p:extLst>
      <p:ext uri="{BB962C8B-B14F-4D97-AF65-F5344CB8AC3E}">
        <p14:creationId xmlns:p14="http://schemas.microsoft.com/office/powerpoint/2010/main" val="26477874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p:txBody>
          <a:bodyPr>
            <a:normAutofit fontScale="62500" lnSpcReduction="20000"/>
          </a:bodyPr>
          <a:lstStyle/>
          <a:p>
            <a:pPr marL="68580" indent="0">
              <a:buNone/>
            </a:pPr>
            <a:r>
              <a:rPr lang="en-US" b="1" dirty="0">
                <a:solidFill>
                  <a:schemeClr val="accent6">
                    <a:lumMod val="75000"/>
                  </a:schemeClr>
                </a:solidFill>
              </a:rPr>
              <a:t>Our plan is commerce, and that, well attended to, will secure us the peace and friendship of all Europe; because it is the interest of all Europe to have America a free port. Her trade will always be a protection, and her barrenness of gold and silver secure her from invaders.</a:t>
            </a:r>
          </a:p>
          <a:p>
            <a:pPr marL="68580" indent="0">
              <a:buNone/>
            </a:pPr>
            <a:endParaRPr lang="en-US" b="1" dirty="0" smtClean="0">
              <a:solidFill>
                <a:schemeClr val="accent6">
                  <a:lumMod val="75000"/>
                </a:schemeClr>
              </a:solidFill>
            </a:endParaRPr>
          </a:p>
          <a:p>
            <a:pPr marL="68580" indent="0">
              <a:buNone/>
            </a:pPr>
            <a:r>
              <a:rPr lang="en-US" b="1" dirty="0" smtClean="0">
                <a:solidFill>
                  <a:schemeClr val="accent6">
                    <a:lumMod val="75000"/>
                  </a:schemeClr>
                </a:solidFill>
              </a:rPr>
              <a:t>I </a:t>
            </a:r>
            <a:r>
              <a:rPr lang="en-US" b="1" dirty="0">
                <a:solidFill>
                  <a:schemeClr val="accent6">
                    <a:lumMod val="75000"/>
                  </a:schemeClr>
                </a:solidFill>
              </a:rPr>
              <a:t>challenge the warmest advocate for reconciliation to show a single advantage that this continent can reap by being connected with Great Britain. I repeat the challenge; not a single advantage is derived. Our corn will fetch its price in any market in Europe, and our imported goods must be paid for buy them where we will.</a:t>
            </a:r>
          </a:p>
          <a:p>
            <a:pPr marL="68580" indent="0">
              <a:buNone/>
            </a:pPr>
            <a:endParaRPr lang="en-US" b="1" dirty="0" smtClean="0">
              <a:solidFill>
                <a:schemeClr val="accent6">
                  <a:lumMod val="75000"/>
                </a:schemeClr>
              </a:solidFill>
            </a:endParaRPr>
          </a:p>
          <a:p>
            <a:pPr marL="68580" indent="0">
              <a:buNone/>
            </a:pPr>
            <a:r>
              <a:rPr lang="en-US" b="1" dirty="0">
                <a:solidFill>
                  <a:schemeClr val="accent6">
                    <a:lumMod val="75000"/>
                  </a:schemeClr>
                </a:solidFill>
              </a:rPr>
              <a:t>	</a:t>
            </a:r>
            <a:r>
              <a:rPr lang="en-US" b="1" dirty="0" smtClean="0">
                <a:solidFill>
                  <a:schemeClr val="accent6">
                    <a:lumMod val="75000"/>
                  </a:schemeClr>
                </a:solidFill>
              </a:rPr>
              <a:t>- Thomas Paine, </a:t>
            </a:r>
          </a:p>
          <a:p>
            <a:pPr marL="68580" indent="0">
              <a:buNone/>
            </a:pPr>
            <a:r>
              <a:rPr lang="en-US" b="1" dirty="0">
                <a:solidFill>
                  <a:schemeClr val="accent6">
                    <a:lumMod val="75000"/>
                  </a:schemeClr>
                </a:solidFill>
              </a:rPr>
              <a:t>	</a:t>
            </a:r>
            <a:r>
              <a:rPr lang="en-US" b="1" dirty="0" smtClean="0">
                <a:solidFill>
                  <a:schemeClr val="accent6">
                    <a:lumMod val="75000"/>
                  </a:schemeClr>
                </a:solidFill>
              </a:rPr>
              <a:t>  </a:t>
            </a:r>
            <a:r>
              <a:rPr lang="en-US" b="1" i="1" u="sng" dirty="0" smtClean="0">
                <a:solidFill>
                  <a:schemeClr val="accent6">
                    <a:lumMod val="75000"/>
                  </a:schemeClr>
                </a:solidFill>
              </a:rPr>
              <a:t>Common Sense</a:t>
            </a:r>
            <a:endParaRPr lang="en-US" b="1" i="1" u="sng" dirty="0">
              <a:solidFill>
                <a:schemeClr val="accent6">
                  <a:lumMod val="75000"/>
                </a:schemeClr>
              </a:solidFill>
            </a:endParaRPr>
          </a:p>
        </p:txBody>
      </p:sp>
      <p:sp>
        <p:nvSpPr>
          <p:cNvPr id="4" name="Title 3"/>
          <p:cNvSpPr>
            <a:spLocks noGrp="1"/>
          </p:cNvSpPr>
          <p:nvPr>
            <p:ph type="title"/>
          </p:nvPr>
        </p:nvSpPr>
        <p:spPr>
          <a:xfrm>
            <a:off x="4648200" y="685800"/>
            <a:ext cx="3304572" cy="695366"/>
          </a:xfrm>
        </p:spPr>
        <p:txBody>
          <a:bodyPr/>
          <a:lstStyle/>
          <a:p>
            <a:r>
              <a:rPr lang="en-US" b="1" dirty="0" smtClean="0">
                <a:solidFill>
                  <a:schemeClr val="accent6">
                    <a:lumMod val="75000"/>
                  </a:schemeClr>
                </a:solidFill>
              </a:rPr>
              <a:t>Well, Sort of…</a:t>
            </a:r>
            <a:endParaRPr lang="en-US" b="1" dirty="0">
              <a:solidFill>
                <a:schemeClr val="accent6">
                  <a:lumMod val="75000"/>
                </a:schemeClr>
              </a:solidFill>
            </a:endParaRPr>
          </a:p>
        </p:txBody>
      </p:sp>
      <p:sp>
        <p:nvSpPr>
          <p:cNvPr id="6" name="Text Placeholder 5"/>
          <p:cNvSpPr>
            <a:spLocks noGrp="1"/>
          </p:cNvSpPr>
          <p:nvPr>
            <p:ph type="body" sz="half" idx="2"/>
          </p:nvPr>
        </p:nvSpPr>
        <p:spPr>
          <a:xfrm>
            <a:off x="4724400" y="1371600"/>
            <a:ext cx="3298784" cy="1905000"/>
          </a:xfrm>
        </p:spPr>
        <p:txBody>
          <a:bodyPr>
            <a:normAutofit/>
          </a:bodyPr>
          <a:lstStyle/>
          <a:p>
            <a:r>
              <a:rPr lang="en-US" dirty="0" smtClean="0">
                <a:solidFill>
                  <a:schemeClr val="tx1"/>
                </a:solidFill>
              </a:rPr>
              <a:t>Thomas Paine was half right, anyway.  We were able to sell our goods in Europe.  However, the part about Americans trade serving as a protection against invasion proved to be too optimistic.  </a:t>
            </a:r>
            <a:endParaRPr lang="en-US" dirty="0">
              <a:solidFill>
                <a:schemeClr val="tx1"/>
              </a:solidFill>
            </a:endParaRPr>
          </a:p>
        </p:txBody>
      </p:sp>
      <p:pic>
        <p:nvPicPr>
          <p:cNvPr id="7" name="Picture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rot="490927">
            <a:off x="5285327" y="3333187"/>
            <a:ext cx="2057400" cy="2675646"/>
          </a:xfrm>
          <a:prstGeom prst="rect">
            <a:avLst/>
          </a:prstGeom>
        </p:spPr>
      </p:pic>
    </p:spTree>
    <p:extLst>
      <p:ext uri="{BB962C8B-B14F-4D97-AF65-F5344CB8AC3E}">
        <p14:creationId xmlns:p14="http://schemas.microsoft.com/office/powerpoint/2010/main" val="278767298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b="1" u="sng" dirty="0" smtClean="0">
                <a:solidFill>
                  <a:schemeClr val="accent6">
                    <a:lumMod val="75000"/>
                  </a:schemeClr>
                </a:solidFill>
              </a:rPr>
              <a:t>Failures of the Articles: </a:t>
            </a:r>
            <a:endParaRPr lang="en-US" b="1" u="sng" dirty="0">
              <a:solidFill>
                <a:schemeClr val="accent6">
                  <a:lumMod val="75000"/>
                </a:schemeClr>
              </a:solidFill>
            </a:endParaRPr>
          </a:p>
        </p:txBody>
      </p:sp>
      <p:sp>
        <p:nvSpPr>
          <p:cNvPr id="8" name="Content Placeholder 7"/>
          <p:cNvSpPr>
            <a:spLocks noGrp="1"/>
          </p:cNvSpPr>
          <p:nvPr>
            <p:ph idx="1"/>
          </p:nvPr>
        </p:nvSpPr>
        <p:spPr/>
        <p:txBody>
          <a:bodyPr>
            <a:normAutofit fontScale="92500" lnSpcReduction="10000"/>
          </a:bodyPr>
          <a:lstStyle/>
          <a:p>
            <a:pPr marL="68580" indent="0">
              <a:buNone/>
            </a:pPr>
            <a:r>
              <a:rPr lang="en-US" dirty="0" smtClean="0">
                <a:solidFill>
                  <a:schemeClr val="accent6">
                    <a:lumMod val="50000"/>
                  </a:schemeClr>
                </a:solidFill>
              </a:rPr>
              <a:t>1.  Because Americans could not raise tax money, they were unable to pay back their creditors.  Spain, Holland, and France were all owed money at the end of the Revolutionary War.  Debts owed to English creditors – or Loyalists – were the last on the list to get repaid. </a:t>
            </a:r>
          </a:p>
          <a:p>
            <a:pPr marL="68580" indent="0">
              <a:buNone/>
            </a:pPr>
            <a:r>
              <a:rPr lang="en-US" dirty="0" smtClean="0">
                <a:solidFill>
                  <a:schemeClr val="accent6">
                    <a:lumMod val="50000"/>
                  </a:schemeClr>
                </a:solidFill>
              </a:rPr>
              <a:t>2.  Meanwhile, British soldiers maintained their outposts in the West.  The United States did not have a large army.  Americans disliked standing armies in general and couldn’t afford to pay soldiers anyhow. </a:t>
            </a:r>
            <a:endParaRPr lang="en-US" dirty="0">
              <a:solidFill>
                <a:schemeClr val="accent6">
                  <a:lumMod val="50000"/>
                </a:schemeClr>
              </a:solidFill>
            </a:endParaRPr>
          </a:p>
        </p:txBody>
      </p:sp>
    </p:spTree>
    <p:extLst>
      <p:ext uri="{BB962C8B-B14F-4D97-AF65-F5344CB8AC3E}">
        <p14:creationId xmlns:p14="http://schemas.microsoft.com/office/powerpoint/2010/main" val="301957842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u="sng" dirty="0" smtClean="0">
                <a:solidFill>
                  <a:schemeClr val="accent6">
                    <a:lumMod val="75000"/>
                  </a:schemeClr>
                </a:solidFill>
              </a:rPr>
              <a:t>Spain – From Ally to Enemy</a:t>
            </a:r>
            <a:endParaRPr lang="en-US" b="1" u="sng" dirty="0">
              <a:solidFill>
                <a:schemeClr val="accent6">
                  <a:lumMod val="75000"/>
                </a:schemeClr>
              </a:solidFill>
            </a:endParaRPr>
          </a:p>
        </p:txBody>
      </p:sp>
      <p:sp>
        <p:nvSpPr>
          <p:cNvPr id="4" name="Content Placeholder 3"/>
          <p:cNvSpPr>
            <a:spLocks noGrp="1"/>
          </p:cNvSpPr>
          <p:nvPr>
            <p:ph sz="quarter" idx="13"/>
          </p:nvPr>
        </p:nvSpPr>
        <p:spPr/>
        <p:txBody>
          <a:bodyPr>
            <a:normAutofit fontScale="77500" lnSpcReduction="20000"/>
          </a:bodyPr>
          <a:lstStyle/>
          <a:p>
            <a:pPr marL="68580" indent="0">
              <a:buNone/>
            </a:pPr>
            <a:r>
              <a:rPr lang="en-US" dirty="0" smtClean="0">
                <a:solidFill>
                  <a:schemeClr val="accent6">
                    <a:lumMod val="75000"/>
                  </a:schemeClr>
                </a:solidFill>
              </a:rPr>
              <a:t>First of all, Americans owed the Spanish millions of dollars, and had no ability to repay the debt.  Moreover, Americans and Spanish colonists were in competition for territory in the New World.  Spain controlled both Florida, and the Louisiana Territory, and could stop Americans from gaining access to the Mississippi River and its trade routes. </a:t>
            </a:r>
            <a:endParaRPr lang="en-US" dirty="0">
              <a:solidFill>
                <a:schemeClr val="accent6">
                  <a:lumMod val="75000"/>
                </a:schemeClr>
              </a:solidFill>
            </a:endParaRPr>
          </a:p>
        </p:txBody>
      </p:sp>
      <p:pic>
        <p:nvPicPr>
          <p:cNvPr id="6" name="Content Placeholder 5"/>
          <p:cNvPicPr>
            <a:picLocks noGrp="1" noChangeAspect="1"/>
          </p:cNvPicPr>
          <p:nvPr>
            <p:ph sz="quarter" idx="14"/>
          </p:nvPr>
        </p:nvPicPr>
        <p:blipFill>
          <a:blip r:embed="rId2">
            <a:extLst>
              <a:ext uri="{28A0092B-C50C-407E-A947-70E740481C1C}">
                <a14:useLocalDpi xmlns:a14="http://schemas.microsoft.com/office/drawing/2010/main" val="0"/>
              </a:ext>
            </a:extLst>
          </a:blip>
          <a:stretch>
            <a:fillRect/>
          </a:stretch>
        </p:blipFill>
        <p:spPr>
          <a:xfrm>
            <a:off x="4725987" y="2450306"/>
            <a:ext cx="3257550" cy="3219450"/>
          </a:xfrm>
        </p:spPr>
      </p:pic>
    </p:spTree>
    <p:extLst>
      <p:ext uri="{BB962C8B-B14F-4D97-AF65-F5344CB8AC3E}">
        <p14:creationId xmlns:p14="http://schemas.microsoft.com/office/powerpoint/2010/main" val="68510853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b="1" dirty="0" smtClean="0">
                <a:solidFill>
                  <a:schemeClr val="accent6">
                    <a:lumMod val="75000"/>
                  </a:schemeClr>
                </a:solidFill>
              </a:rPr>
              <a:t>A Flood of British Goods!</a:t>
            </a:r>
            <a:endParaRPr lang="en-US" b="1" dirty="0">
              <a:solidFill>
                <a:schemeClr val="accent6">
                  <a:lumMod val="75000"/>
                </a:schemeClr>
              </a:solidFill>
            </a:endParaRPr>
          </a:p>
        </p:txBody>
      </p:sp>
      <p:sp>
        <p:nvSpPr>
          <p:cNvPr id="6" name="Content Placeholder 5"/>
          <p:cNvSpPr>
            <a:spLocks noGrp="1"/>
          </p:cNvSpPr>
          <p:nvPr>
            <p:ph idx="1"/>
          </p:nvPr>
        </p:nvSpPr>
        <p:spPr/>
        <p:txBody>
          <a:bodyPr/>
          <a:lstStyle/>
          <a:p>
            <a:r>
              <a:rPr lang="en-US" dirty="0" smtClean="0">
                <a:solidFill>
                  <a:schemeClr val="accent6">
                    <a:lumMod val="75000"/>
                  </a:schemeClr>
                </a:solidFill>
              </a:rPr>
              <a:t>During the Revolutionary War, many American artisans profited because of non-importation treaties and boycotts against English goods.  They were able to sell their products without competition. </a:t>
            </a:r>
          </a:p>
          <a:p>
            <a:r>
              <a:rPr lang="en-US" dirty="0" smtClean="0">
                <a:solidFill>
                  <a:schemeClr val="accent6">
                    <a:lumMod val="75000"/>
                  </a:schemeClr>
                </a:solidFill>
              </a:rPr>
              <a:t>After the Revolution, English goods once again flooded the markets, and hurt American business. </a:t>
            </a:r>
            <a:endParaRPr lang="en-US" dirty="0">
              <a:solidFill>
                <a:schemeClr val="accent6">
                  <a:lumMod val="75000"/>
                </a:schemeClr>
              </a:solidFill>
            </a:endParaRPr>
          </a:p>
        </p:txBody>
      </p:sp>
    </p:spTree>
    <p:extLst>
      <p:ext uri="{BB962C8B-B14F-4D97-AF65-F5344CB8AC3E}">
        <p14:creationId xmlns:p14="http://schemas.microsoft.com/office/powerpoint/2010/main" val="112079619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724400" y="685800"/>
            <a:ext cx="3300984" cy="762000"/>
          </a:xfrm>
        </p:spPr>
        <p:txBody>
          <a:bodyPr/>
          <a:lstStyle/>
          <a:p>
            <a:r>
              <a:rPr lang="en-US" b="1" dirty="0" smtClean="0">
                <a:solidFill>
                  <a:schemeClr val="accent6">
                    <a:lumMod val="75000"/>
                  </a:schemeClr>
                </a:solidFill>
              </a:rPr>
              <a:t>Shays’ Rebellion</a:t>
            </a:r>
            <a:endParaRPr lang="en-US" b="1" dirty="0">
              <a:solidFill>
                <a:schemeClr val="accent6">
                  <a:lumMod val="75000"/>
                </a:schemeClr>
              </a:solidFill>
            </a:endParaRPr>
          </a:p>
        </p:txBody>
      </p:sp>
      <p:pic>
        <p:nvPicPr>
          <p:cNvPr id="7" name="Picture Placeholder 6"/>
          <p:cNvPicPr>
            <a:picLocks noGrp="1" noChangeAspect="1"/>
          </p:cNvPicPr>
          <p:nvPr>
            <p:ph type="pic" idx="1"/>
          </p:nvPr>
        </p:nvPicPr>
        <p:blipFill>
          <a:blip r:embed="rId2">
            <a:extLst>
              <a:ext uri="{28A0092B-C50C-407E-A947-70E740481C1C}">
                <a14:useLocalDpi xmlns:a14="http://schemas.microsoft.com/office/drawing/2010/main" val="0"/>
              </a:ext>
            </a:extLst>
          </a:blip>
          <a:srcRect l="9104" r="9104"/>
          <a:stretch>
            <a:fillRect/>
          </a:stretch>
        </p:blipFill>
        <p:spPr/>
      </p:pic>
      <p:sp>
        <p:nvSpPr>
          <p:cNvPr id="6" name="Text Placeholder 5"/>
          <p:cNvSpPr>
            <a:spLocks noGrp="1"/>
          </p:cNvSpPr>
          <p:nvPr>
            <p:ph type="body" sz="half" idx="2"/>
          </p:nvPr>
        </p:nvSpPr>
        <p:spPr>
          <a:xfrm>
            <a:off x="4734630" y="1524000"/>
            <a:ext cx="3300573" cy="4128649"/>
          </a:xfrm>
        </p:spPr>
        <p:txBody>
          <a:bodyPr>
            <a:normAutofit lnSpcReduction="10000"/>
          </a:bodyPr>
          <a:lstStyle/>
          <a:p>
            <a:r>
              <a:rPr lang="en-US" dirty="0" smtClean="0"/>
              <a:t>Daniel Shays was an ex-soldier in the Revolutionary War who was outraged when money speculators and government officials began to repossess the land of farmer and imprison debtors who could not pay their taxes.  The rebellion was short lived, but the disorder and chaos caused by the event frightened many of the Founding Fathers.  When the state legislators began passing laws forgiving debts the following year – and causing the property rights of the elite to be jeopardized – the Founding Fathers panicked. </a:t>
            </a:r>
            <a:endParaRPr lang="en-US" dirty="0"/>
          </a:p>
        </p:txBody>
      </p:sp>
    </p:spTree>
    <p:extLst>
      <p:ext uri="{BB962C8B-B14F-4D97-AF65-F5344CB8AC3E}">
        <p14:creationId xmlns:p14="http://schemas.microsoft.com/office/powerpoint/2010/main" val="15599994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b="1" u="sng" dirty="0" smtClean="0">
                <a:solidFill>
                  <a:schemeClr val="accent6">
                    <a:lumMod val="75000"/>
                  </a:schemeClr>
                </a:solidFill>
              </a:rPr>
              <a:t>Debtors VS. Creditors</a:t>
            </a:r>
            <a:endParaRPr lang="en-US" b="1" u="sng" dirty="0">
              <a:solidFill>
                <a:schemeClr val="accent6">
                  <a:lumMod val="75000"/>
                </a:schemeClr>
              </a:solidFill>
            </a:endParaRPr>
          </a:p>
        </p:txBody>
      </p:sp>
      <p:sp>
        <p:nvSpPr>
          <p:cNvPr id="6" name="Content Placeholder 5"/>
          <p:cNvSpPr>
            <a:spLocks noGrp="1"/>
          </p:cNvSpPr>
          <p:nvPr>
            <p:ph idx="1"/>
          </p:nvPr>
        </p:nvSpPr>
        <p:spPr/>
        <p:txBody>
          <a:bodyPr/>
          <a:lstStyle/>
          <a:p>
            <a:r>
              <a:rPr lang="en-US" dirty="0" smtClean="0">
                <a:solidFill>
                  <a:schemeClr val="accent6">
                    <a:lumMod val="75000"/>
                  </a:schemeClr>
                </a:solidFill>
              </a:rPr>
              <a:t>The Founding Fathers feared that debtors would engage in a practice they called “Tyranny of the Majority.”  </a:t>
            </a:r>
          </a:p>
          <a:p>
            <a:r>
              <a:rPr lang="en-US" dirty="0" smtClean="0">
                <a:solidFill>
                  <a:schemeClr val="accent6">
                    <a:lumMod val="75000"/>
                  </a:schemeClr>
                </a:solidFill>
              </a:rPr>
              <a:t>By passing laws that robbed minorities groups – like the rich – of their property, the state assemblies were violating the principles the nation was established upon: the peoples rights to life, liberty, and the pursuit of happiness – property…</a:t>
            </a:r>
            <a:endParaRPr lang="en-US" dirty="0">
              <a:solidFill>
                <a:schemeClr val="accent6">
                  <a:lumMod val="75000"/>
                </a:schemeClr>
              </a:solidFill>
            </a:endParaRPr>
          </a:p>
        </p:txBody>
      </p:sp>
    </p:spTree>
    <p:extLst>
      <p:ext uri="{BB962C8B-B14F-4D97-AF65-F5344CB8AC3E}">
        <p14:creationId xmlns:p14="http://schemas.microsoft.com/office/powerpoint/2010/main" val="121401682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066800" y="914400"/>
            <a:ext cx="7024744" cy="648736"/>
          </a:xfrm>
        </p:spPr>
        <p:txBody>
          <a:bodyPr>
            <a:normAutofit/>
          </a:bodyPr>
          <a:lstStyle/>
          <a:p>
            <a:r>
              <a:rPr lang="en-US" sz="3200" b="1" dirty="0" smtClean="0">
                <a:solidFill>
                  <a:schemeClr val="accent6">
                    <a:lumMod val="75000"/>
                  </a:schemeClr>
                </a:solidFill>
              </a:rPr>
              <a:t>George Washington’s Response</a:t>
            </a:r>
            <a:endParaRPr lang="en-US" sz="3200" b="1" dirty="0">
              <a:solidFill>
                <a:schemeClr val="accent6">
                  <a:lumMod val="75000"/>
                </a:schemeClr>
              </a:solidFill>
            </a:endParaRPr>
          </a:p>
        </p:txBody>
      </p:sp>
      <p:sp>
        <p:nvSpPr>
          <p:cNvPr id="5" name="Content Placeholder 4"/>
          <p:cNvSpPr>
            <a:spLocks noGrp="1"/>
          </p:cNvSpPr>
          <p:nvPr>
            <p:ph sz="quarter" idx="13"/>
          </p:nvPr>
        </p:nvSpPr>
        <p:spPr>
          <a:xfrm>
            <a:off x="1042416" y="1676400"/>
            <a:ext cx="3419856" cy="4130040"/>
          </a:xfrm>
        </p:spPr>
        <p:txBody>
          <a:bodyPr>
            <a:normAutofit fontScale="85000" lnSpcReduction="10000"/>
          </a:bodyPr>
          <a:lstStyle/>
          <a:p>
            <a:pPr marL="68580" indent="0">
              <a:buNone/>
            </a:pPr>
            <a:r>
              <a:rPr lang="en-US" dirty="0" smtClean="0">
                <a:solidFill>
                  <a:schemeClr val="accent6">
                    <a:lumMod val="75000"/>
                  </a:schemeClr>
                </a:solidFill>
              </a:rPr>
              <a:t>“If there exists not a power to check them, what security has a man for life, liberty, or property? …Thirteen sovereignties, pulling against each other, and all tugging at the federal head will soon bring ruin on the whole…”  Washington called for a Convention to revise the Articles of Confederation as soon as possible. </a:t>
            </a:r>
            <a:endParaRPr lang="en-US" dirty="0">
              <a:solidFill>
                <a:schemeClr val="accent6">
                  <a:lumMod val="75000"/>
                </a:schemeClr>
              </a:solidFill>
            </a:endParaRPr>
          </a:p>
        </p:txBody>
      </p:sp>
      <p:pic>
        <p:nvPicPr>
          <p:cNvPr id="7" name="Content Placeholder 6"/>
          <p:cNvPicPr>
            <a:picLocks noGrp="1" noChangeAspect="1"/>
          </p:cNvPicPr>
          <p:nvPr>
            <p:ph sz="quarter" idx="14"/>
          </p:nvPr>
        </p:nvPicPr>
        <p:blipFill>
          <a:blip r:embed="rId2" cstate="print">
            <a:extLst>
              <a:ext uri="{28A0092B-C50C-407E-A947-70E740481C1C}">
                <a14:useLocalDpi xmlns:a14="http://schemas.microsoft.com/office/drawing/2010/main" val="0"/>
              </a:ext>
            </a:extLst>
          </a:blip>
          <a:stretch>
            <a:fillRect/>
          </a:stretch>
        </p:blipFill>
        <p:spPr>
          <a:xfrm>
            <a:off x="4724399" y="1524000"/>
            <a:ext cx="3613283" cy="4419600"/>
          </a:xfrm>
        </p:spPr>
      </p:pic>
    </p:spTree>
    <p:extLst>
      <p:ext uri="{BB962C8B-B14F-4D97-AF65-F5344CB8AC3E}">
        <p14:creationId xmlns:p14="http://schemas.microsoft.com/office/powerpoint/2010/main" val="308423829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u="sng" dirty="0" smtClean="0">
                <a:solidFill>
                  <a:schemeClr val="accent6">
                    <a:lumMod val="75000"/>
                  </a:schemeClr>
                </a:solidFill>
              </a:rPr>
              <a:t>The Articles of Confederation</a:t>
            </a:r>
            <a:endParaRPr lang="en-US" b="1" u="sng" dirty="0">
              <a:solidFill>
                <a:schemeClr val="accent6">
                  <a:lumMod val="75000"/>
                </a:schemeClr>
              </a:solidFill>
            </a:endParaRPr>
          </a:p>
        </p:txBody>
      </p:sp>
      <p:sp>
        <p:nvSpPr>
          <p:cNvPr id="3" name="Content Placeholder 2"/>
          <p:cNvSpPr>
            <a:spLocks noGrp="1"/>
          </p:cNvSpPr>
          <p:nvPr>
            <p:ph idx="1"/>
          </p:nvPr>
        </p:nvSpPr>
        <p:spPr/>
        <p:txBody>
          <a:bodyPr/>
          <a:lstStyle/>
          <a:p>
            <a:r>
              <a:rPr lang="en-US" dirty="0" smtClean="0">
                <a:solidFill>
                  <a:schemeClr val="accent6">
                    <a:lumMod val="75000"/>
                  </a:schemeClr>
                </a:solidFill>
              </a:rPr>
              <a:t>Like many textbooks, The American Vision goes out of its way to disparage the poor Articles of Confederation: </a:t>
            </a:r>
          </a:p>
          <a:p>
            <a:endParaRPr lang="en-US" dirty="0">
              <a:solidFill>
                <a:schemeClr val="accent6">
                  <a:lumMod val="75000"/>
                </a:schemeClr>
              </a:solidFill>
            </a:endParaRPr>
          </a:p>
          <a:p>
            <a:pPr marL="68580" indent="0">
              <a:buNone/>
            </a:pPr>
            <a:r>
              <a:rPr lang="en-US" dirty="0">
                <a:solidFill>
                  <a:schemeClr val="accent6">
                    <a:lumMod val="75000"/>
                  </a:schemeClr>
                </a:solidFill>
              </a:rPr>
              <a:t>	</a:t>
            </a:r>
            <a:r>
              <a:rPr lang="en-US" dirty="0" smtClean="0">
                <a:solidFill>
                  <a:schemeClr val="accent6">
                    <a:lumMod val="75000"/>
                  </a:schemeClr>
                </a:solidFill>
              </a:rPr>
              <a:t>1.  It calls them “a weak national </a:t>
            </a:r>
          </a:p>
          <a:p>
            <a:pPr marL="68580" indent="0">
              <a:buNone/>
            </a:pPr>
            <a:r>
              <a:rPr lang="en-US" dirty="0">
                <a:solidFill>
                  <a:schemeClr val="accent6">
                    <a:lumMod val="75000"/>
                  </a:schemeClr>
                </a:solidFill>
              </a:rPr>
              <a:t>	</a:t>
            </a:r>
            <a:r>
              <a:rPr lang="en-US" dirty="0" smtClean="0">
                <a:solidFill>
                  <a:schemeClr val="accent6">
                    <a:lumMod val="75000"/>
                  </a:schemeClr>
                </a:solidFill>
              </a:rPr>
              <a:t>     government, which proved to be </a:t>
            </a:r>
          </a:p>
          <a:p>
            <a:pPr marL="68580" indent="0">
              <a:buNone/>
            </a:pPr>
            <a:r>
              <a:rPr lang="en-US" dirty="0">
                <a:solidFill>
                  <a:schemeClr val="accent6">
                    <a:lumMod val="75000"/>
                  </a:schemeClr>
                </a:solidFill>
              </a:rPr>
              <a:t> </a:t>
            </a:r>
            <a:r>
              <a:rPr lang="en-US" dirty="0" smtClean="0">
                <a:solidFill>
                  <a:schemeClr val="accent6">
                    <a:lumMod val="75000"/>
                  </a:schemeClr>
                </a:solidFill>
              </a:rPr>
              <a:t>              ineffective.” </a:t>
            </a:r>
            <a:endParaRPr lang="en-US" dirty="0">
              <a:solidFill>
                <a:schemeClr val="accent6">
                  <a:lumMod val="75000"/>
                </a:schemeClr>
              </a:solidFill>
            </a:endParaRPr>
          </a:p>
        </p:txBody>
      </p:sp>
    </p:spTree>
    <p:extLst>
      <p:ext uri="{BB962C8B-B14F-4D97-AF65-F5344CB8AC3E}">
        <p14:creationId xmlns:p14="http://schemas.microsoft.com/office/powerpoint/2010/main" val="192091762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6800" y="762000"/>
            <a:ext cx="7024744" cy="1143000"/>
          </a:xfrm>
        </p:spPr>
        <p:txBody>
          <a:bodyPr/>
          <a:lstStyle/>
          <a:p>
            <a:r>
              <a:rPr lang="en-US" b="1" u="sng" dirty="0" smtClean="0">
                <a:solidFill>
                  <a:schemeClr val="accent6">
                    <a:lumMod val="75000"/>
                  </a:schemeClr>
                </a:solidFill>
              </a:rPr>
              <a:t>The Congress</a:t>
            </a:r>
            <a:endParaRPr lang="en-US" b="1" u="sng" dirty="0">
              <a:solidFill>
                <a:schemeClr val="accent6">
                  <a:lumMod val="75000"/>
                </a:schemeClr>
              </a:solidFill>
            </a:endParaRPr>
          </a:p>
        </p:txBody>
      </p:sp>
      <p:sp>
        <p:nvSpPr>
          <p:cNvPr id="3" name="Content Placeholder 2"/>
          <p:cNvSpPr>
            <a:spLocks noGrp="1"/>
          </p:cNvSpPr>
          <p:nvPr>
            <p:ph sz="quarter" idx="13"/>
          </p:nvPr>
        </p:nvSpPr>
        <p:spPr>
          <a:xfrm>
            <a:off x="1066800" y="1981200"/>
            <a:ext cx="3419856" cy="3493008"/>
          </a:xfrm>
        </p:spPr>
        <p:txBody>
          <a:bodyPr>
            <a:normAutofit lnSpcReduction="10000"/>
          </a:bodyPr>
          <a:lstStyle/>
          <a:p>
            <a:pPr marL="68580" indent="0">
              <a:buNone/>
            </a:pPr>
            <a:r>
              <a:rPr lang="en-US" dirty="0" smtClean="0">
                <a:solidFill>
                  <a:schemeClr val="accent6">
                    <a:lumMod val="75000"/>
                  </a:schemeClr>
                </a:solidFill>
              </a:rPr>
              <a:t>Under the Articles of Confederation, the Congress was the only branch of government.  Every state had one vote, and many new laws required a unanimous vote.  For example: taxation.  </a:t>
            </a:r>
            <a:endParaRPr lang="en-US" dirty="0">
              <a:solidFill>
                <a:schemeClr val="accent6">
                  <a:lumMod val="75000"/>
                </a:schemeClr>
              </a:solidFill>
            </a:endParaRPr>
          </a:p>
        </p:txBody>
      </p:sp>
      <p:pic>
        <p:nvPicPr>
          <p:cNvPr id="7" name="Content Placeholder 6"/>
          <p:cNvPicPr>
            <a:picLocks noGrp="1" noChangeAspect="1"/>
          </p:cNvPicPr>
          <p:nvPr>
            <p:ph sz="quarter" idx="14"/>
          </p:nvPr>
        </p:nvPicPr>
        <p:blipFill>
          <a:blip r:embed="rId2">
            <a:duotone>
              <a:schemeClr val="accent2">
                <a:shade val="45000"/>
                <a:satMod val="135000"/>
              </a:schemeClr>
              <a:prstClr val="white"/>
            </a:duotone>
            <a:extLst>
              <a:ext uri="{28A0092B-C50C-407E-A947-70E740481C1C}">
                <a14:useLocalDpi xmlns:a14="http://schemas.microsoft.com/office/drawing/2010/main" val="0"/>
              </a:ext>
            </a:extLst>
          </a:blip>
          <a:stretch>
            <a:fillRect/>
          </a:stretch>
        </p:blipFill>
        <p:spPr>
          <a:xfrm>
            <a:off x="4572000" y="1752600"/>
            <a:ext cx="3813821" cy="3886200"/>
          </a:xfrm>
        </p:spPr>
      </p:pic>
    </p:spTree>
    <p:extLst>
      <p:ext uri="{BB962C8B-B14F-4D97-AF65-F5344CB8AC3E}">
        <p14:creationId xmlns:p14="http://schemas.microsoft.com/office/powerpoint/2010/main" val="55349389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US" sz="3200" b="1" dirty="0" smtClean="0">
                <a:solidFill>
                  <a:schemeClr val="accent6">
                    <a:lumMod val="75000"/>
                  </a:schemeClr>
                </a:solidFill>
              </a:rPr>
              <a:t>Powers Granted to the Congress, Articles of Confederation: </a:t>
            </a:r>
            <a:endParaRPr lang="en-US" sz="3200" b="1" dirty="0">
              <a:solidFill>
                <a:schemeClr val="accent6">
                  <a:lumMod val="75000"/>
                </a:schemeClr>
              </a:solidFill>
            </a:endParaRPr>
          </a:p>
        </p:txBody>
      </p:sp>
      <p:sp>
        <p:nvSpPr>
          <p:cNvPr id="6" name="Content Placeholder 5"/>
          <p:cNvSpPr>
            <a:spLocks noGrp="1"/>
          </p:cNvSpPr>
          <p:nvPr>
            <p:ph idx="1"/>
          </p:nvPr>
        </p:nvSpPr>
        <p:spPr/>
        <p:txBody>
          <a:bodyPr>
            <a:normAutofit lnSpcReduction="10000"/>
          </a:bodyPr>
          <a:lstStyle/>
          <a:p>
            <a:r>
              <a:rPr lang="en-US" dirty="0" smtClean="0">
                <a:solidFill>
                  <a:schemeClr val="accent6">
                    <a:lumMod val="75000"/>
                  </a:schemeClr>
                </a:solidFill>
              </a:rPr>
              <a:t>1.  The right to declare war – as they did during the Revolutionary War. </a:t>
            </a:r>
          </a:p>
          <a:p>
            <a:r>
              <a:rPr lang="en-US" dirty="0" smtClean="0">
                <a:solidFill>
                  <a:schemeClr val="accent6">
                    <a:lumMod val="75000"/>
                  </a:schemeClr>
                </a:solidFill>
              </a:rPr>
              <a:t>2.  The right to raise and army – as they did during the Revolutionary War. </a:t>
            </a:r>
          </a:p>
          <a:p>
            <a:r>
              <a:rPr lang="en-US" dirty="0" smtClean="0">
                <a:solidFill>
                  <a:schemeClr val="accent6">
                    <a:lumMod val="75000"/>
                  </a:schemeClr>
                </a:solidFill>
              </a:rPr>
              <a:t>3.  The right to sign treaties – which it did during the Revolutionary War (with France, Spain, and Holland) and after the Revolutionary War: The Treaty of Paris of 1783, which secured our independence. </a:t>
            </a:r>
            <a:endParaRPr lang="en-US" dirty="0">
              <a:solidFill>
                <a:schemeClr val="accent6">
                  <a:lumMod val="75000"/>
                </a:schemeClr>
              </a:solidFill>
            </a:endParaRPr>
          </a:p>
        </p:txBody>
      </p:sp>
    </p:spTree>
    <p:extLst>
      <p:ext uri="{BB962C8B-B14F-4D97-AF65-F5344CB8AC3E}">
        <p14:creationId xmlns:p14="http://schemas.microsoft.com/office/powerpoint/2010/main" val="426239955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solidFill>
                  <a:schemeClr val="accent6">
                    <a:lumMod val="75000"/>
                  </a:schemeClr>
                </a:solidFill>
              </a:rPr>
              <a:t>Powers Denied the Articles of Confederation Congress: </a:t>
            </a:r>
            <a:endParaRPr lang="en-US" b="1" dirty="0">
              <a:solidFill>
                <a:schemeClr val="accent6">
                  <a:lumMod val="75000"/>
                </a:schemeClr>
              </a:solidFill>
            </a:endParaRPr>
          </a:p>
        </p:txBody>
      </p:sp>
      <p:sp>
        <p:nvSpPr>
          <p:cNvPr id="3" name="Content Placeholder 2"/>
          <p:cNvSpPr>
            <a:spLocks noGrp="1"/>
          </p:cNvSpPr>
          <p:nvPr>
            <p:ph idx="1"/>
          </p:nvPr>
        </p:nvSpPr>
        <p:spPr/>
        <p:txBody>
          <a:bodyPr/>
          <a:lstStyle/>
          <a:p>
            <a:r>
              <a:rPr lang="en-US" dirty="0" smtClean="0">
                <a:solidFill>
                  <a:schemeClr val="accent6">
                    <a:lumMod val="75000"/>
                  </a:schemeClr>
                </a:solidFill>
              </a:rPr>
              <a:t>1.  The power to impose taxes.  Congress was never able to impose a tax in order to collect revenue and repay debts. </a:t>
            </a:r>
          </a:p>
          <a:p>
            <a:endParaRPr lang="en-US" dirty="0">
              <a:solidFill>
                <a:schemeClr val="accent6">
                  <a:lumMod val="75000"/>
                </a:schemeClr>
              </a:solidFill>
            </a:endParaRPr>
          </a:p>
          <a:p>
            <a:r>
              <a:rPr lang="en-US" dirty="0" smtClean="0">
                <a:solidFill>
                  <a:schemeClr val="accent6">
                    <a:lumMod val="75000"/>
                  </a:schemeClr>
                </a:solidFill>
              </a:rPr>
              <a:t>2.  The power to regulate trade. Unanimous approval was required for trade regulations, and it was never forthcoming. </a:t>
            </a:r>
            <a:endParaRPr lang="en-US" dirty="0">
              <a:solidFill>
                <a:schemeClr val="accent6">
                  <a:lumMod val="75000"/>
                </a:schemeClr>
              </a:solidFill>
            </a:endParaRPr>
          </a:p>
        </p:txBody>
      </p:sp>
    </p:spTree>
    <p:extLst>
      <p:ext uri="{BB962C8B-B14F-4D97-AF65-F5344CB8AC3E}">
        <p14:creationId xmlns:p14="http://schemas.microsoft.com/office/powerpoint/2010/main" val="26257825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724400" y="762000"/>
            <a:ext cx="3300984" cy="1463040"/>
          </a:xfrm>
        </p:spPr>
        <p:txBody>
          <a:bodyPr>
            <a:normAutofit fontScale="90000"/>
          </a:bodyPr>
          <a:lstStyle/>
          <a:p>
            <a:r>
              <a:rPr lang="en-US" b="1" dirty="0" smtClean="0">
                <a:solidFill>
                  <a:schemeClr val="accent6">
                    <a:lumMod val="75000"/>
                  </a:schemeClr>
                </a:solidFill>
              </a:rPr>
              <a:t>The Northwest Ordinance – Selling the Northwest Territory…</a:t>
            </a:r>
            <a:endParaRPr lang="en-US" b="1" dirty="0">
              <a:solidFill>
                <a:schemeClr val="accent6">
                  <a:lumMod val="75000"/>
                </a:schemeClr>
              </a:solidFill>
            </a:endParaRPr>
          </a:p>
        </p:txBody>
      </p:sp>
      <p:pic>
        <p:nvPicPr>
          <p:cNvPr id="7" name="Picture Placeholder 6"/>
          <p:cNvPicPr>
            <a:picLocks noGrp="1" noChangeAspect="1"/>
          </p:cNvPicPr>
          <p:nvPr>
            <p:ph type="pic" idx="1"/>
          </p:nvPr>
        </p:nvPicPr>
        <p:blipFill>
          <a:blip r:embed="rId2">
            <a:extLst>
              <a:ext uri="{28A0092B-C50C-407E-A947-70E740481C1C}">
                <a14:useLocalDpi xmlns:a14="http://schemas.microsoft.com/office/drawing/2010/main" val="0"/>
              </a:ext>
            </a:extLst>
          </a:blip>
          <a:srcRect l="10058" r="10058"/>
          <a:stretch>
            <a:fillRect/>
          </a:stretch>
        </p:blipFill>
        <p:spPr/>
      </p:pic>
      <p:sp>
        <p:nvSpPr>
          <p:cNvPr id="6" name="Text Placeholder 5"/>
          <p:cNvSpPr>
            <a:spLocks noGrp="1"/>
          </p:cNvSpPr>
          <p:nvPr>
            <p:ph type="body" sz="half" idx="2"/>
          </p:nvPr>
        </p:nvSpPr>
        <p:spPr>
          <a:xfrm>
            <a:off x="4734630" y="2133600"/>
            <a:ext cx="3300573" cy="5105400"/>
          </a:xfrm>
        </p:spPr>
        <p:txBody>
          <a:bodyPr>
            <a:normAutofit/>
          </a:bodyPr>
          <a:lstStyle/>
          <a:p>
            <a:r>
              <a:rPr lang="en-US" dirty="0" smtClean="0">
                <a:solidFill>
                  <a:schemeClr val="accent6">
                    <a:lumMod val="75000"/>
                  </a:schemeClr>
                </a:solidFill>
              </a:rPr>
              <a:t>Congress’s principle method of raising money was by selling the land which the United States had claimed from the British in the Treaty of Paris of 1783 – from the Appalachians to the Mississippi!  By selling the land at a fair price, the Congress was able to control the settlement of the Western Territories and raise money for the repayment of debts. </a:t>
            </a:r>
            <a:endParaRPr lang="en-US" dirty="0">
              <a:solidFill>
                <a:schemeClr val="accent6">
                  <a:lumMod val="75000"/>
                </a:schemeClr>
              </a:solidFill>
            </a:endParaRPr>
          </a:p>
        </p:txBody>
      </p:sp>
    </p:spTree>
    <p:extLst>
      <p:ext uri="{BB962C8B-B14F-4D97-AF65-F5344CB8AC3E}">
        <p14:creationId xmlns:p14="http://schemas.microsoft.com/office/powerpoint/2010/main" val="133459428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US" b="1" dirty="0" smtClean="0">
                <a:solidFill>
                  <a:schemeClr val="accent6">
                    <a:lumMod val="75000"/>
                  </a:schemeClr>
                </a:solidFill>
              </a:rPr>
              <a:t>Six Provisions of the Northwest Ordinance of 1787: </a:t>
            </a:r>
            <a:endParaRPr lang="en-US" b="1" dirty="0">
              <a:solidFill>
                <a:schemeClr val="accent6">
                  <a:lumMod val="75000"/>
                </a:schemeClr>
              </a:solidFill>
            </a:endParaRPr>
          </a:p>
        </p:txBody>
      </p:sp>
      <p:sp>
        <p:nvSpPr>
          <p:cNvPr id="6" name="Content Placeholder 5"/>
          <p:cNvSpPr>
            <a:spLocks noGrp="1"/>
          </p:cNvSpPr>
          <p:nvPr>
            <p:ph idx="1"/>
          </p:nvPr>
        </p:nvSpPr>
        <p:spPr/>
        <p:txBody>
          <a:bodyPr>
            <a:normAutofit fontScale="77500" lnSpcReduction="20000"/>
          </a:bodyPr>
          <a:lstStyle/>
          <a:p>
            <a:r>
              <a:rPr lang="en-US" dirty="0" smtClean="0">
                <a:solidFill>
                  <a:schemeClr val="accent6">
                    <a:lumMod val="75000"/>
                  </a:schemeClr>
                </a:solidFill>
              </a:rPr>
              <a:t>The Northwest Territory would be surveyed and divided into three to five districts (it was eventually divided into five parts.) </a:t>
            </a:r>
          </a:p>
          <a:p>
            <a:r>
              <a:rPr lang="en-US" dirty="0" smtClean="0">
                <a:solidFill>
                  <a:schemeClr val="accent6">
                    <a:lumMod val="75000"/>
                  </a:schemeClr>
                </a:solidFill>
              </a:rPr>
              <a:t>Congress would choose a governor, secretary, and three judges for each district. </a:t>
            </a:r>
          </a:p>
          <a:p>
            <a:r>
              <a:rPr lang="en-US" dirty="0" smtClean="0">
                <a:solidFill>
                  <a:schemeClr val="accent6">
                    <a:lumMod val="75000"/>
                  </a:schemeClr>
                </a:solidFill>
              </a:rPr>
              <a:t>When there were 5000 adult male citizens in a district, they could elect their own legislature. </a:t>
            </a:r>
          </a:p>
          <a:p>
            <a:r>
              <a:rPr lang="en-US" dirty="0" smtClean="0">
                <a:solidFill>
                  <a:schemeClr val="accent6">
                    <a:lumMod val="75000"/>
                  </a:schemeClr>
                </a:solidFill>
              </a:rPr>
              <a:t>When the population of the district reached 60,000, it could apply to become a state. </a:t>
            </a:r>
          </a:p>
          <a:p>
            <a:r>
              <a:rPr lang="en-US" dirty="0" smtClean="0">
                <a:solidFill>
                  <a:schemeClr val="accent6">
                    <a:lumMod val="75000"/>
                  </a:schemeClr>
                </a:solidFill>
              </a:rPr>
              <a:t>Certain rights were guaranteed, including freedom of religion, property rights, and the right to a trial by jury.</a:t>
            </a:r>
          </a:p>
          <a:p>
            <a:r>
              <a:rPr lang="en-US" dirty="0" smtClean="0">
                <a:solidFill>
                  <a:schemeClr val="accent6">
                    <a:lumMod val="75000"/>
                  </a:schemeClr>
                </a:solidFill>
              </a:rPr>
              <a:t>Slavery was made illegal throughout the territory. </a:t>
            </a:r>
            <a:endParaRPr lang="en-US" dirty="0">
              <a:solidFill>
                <a:schemeClr val="accent6">
                  <a:lumMod val="75000"/>
                </a:schemeClr>
              </a:solidFill>
            </a:endParaRPr>
          </a:p>
        </p:txBody>
      </p:sp>
    </p:spTree>
    <p:extLst>
      <p:ext uri="{BB962C8B-B14F-4D97-AF65-F5344CB8AC3E}">
        <p14:creationId xmlns:p14="http://schemas.microsoft.com/office/powerpoint/2010/main" val="211240302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u="sng" dirty="0" smtClean="0">
                <a:solidFill>
                  <a:schemeClr val="accent6">
                    <a:lumMod val="75000"/>
                  </a:schemeClr>
                </a:solidFill>
              </a:rPr>
              <a:t>Improved Trade</a:t>
            </a:r>
            <a:endParaRPr lang="en-US" b="1" u="sng" dirty="0">
              <a:solidFill>
                <a:schemeClr val="accent6">
                  <a:lumMod val="75000"/>
                </a:schemeClr>
              </a:solidFill>
            </a:endParaRPr>
          </a:p>
        </p:txBody>
      </p:sp>
      <p:sp>
        <p:nvSpPr>
          <p:cNvPr id="3" name="Content Placeholder 2"/>
          <p:cNvSpPr>
            <a:spLocks noGrp="1"/>
          </p:cNvSpPr>
          <p:nvPr>
            <p:ph idx="1"/>
          </p:nvPr>
        </p:nvSpPr>
        <p:spPr/>
        <p:txBody>
          <a:bodyPr/>
          <a:lstStyle/>
          <a:p>
            <a:r>
              <a:rPr lang="en-US" dirty="0" smtClean="0">
                <a:solidFill>
                  <a:schemeClr val="accent6">
                    <a:lumMod val="75000"/>
                  </a:schemeClr>
                </a:solidFill>
              </a:rPr>
              <a:t>The Articles of Confederation was successful in promoting trade with nations in Europe and in the Caribbean. </a:t>
            </a:r>
          </a:p>
          <a:p>
            <a:r>
              <a:rPr lang="en-US" dirty="0" smtClean="0">
                <a:solidFill>
                  <a:schemeClr val="accent6">
                    <a:lumMod val="75000"/>
                  </a:schemeClr>
                </a:solidFill>
              </a:rPr>
              <a:t>The United States actually had more trade by 1790 than they had with Britain as a trading partner prior to the Revolution. </a:t>
            </a:r>
          </a:p>
          <a:p>
            <a:r>
              <a:rPr lang="en-US" dirty="0" smtClean="0">
                <a:solidFill>
                  <a:schemeClr val="accent6">
                    <a:lumMod val="75000"/>
                  </a:schemeClr>
                </a:solidFill>
              </a:rPr>
              <a:t>But, a lot happened between 1783 and 1790… </a:t>
            </a:r>
            <a:endParaRPr lang="en-US" dirty="0">
              <a:solidFill>
                <a:schemeClr val="accent6">
                  <a:lumMod val="75000"/>
                </a:schemeClr>
              </a:solidFill>
            </a:endParaRPr>
          </a:p>
        </p:txBody>
      </p:sp>
    </p:spTree>
    <p:extLst>
      <p:ext uri="{BB962C8B-B14F-4D97-AF65-F5344CB8AC3E}">
        <p14:creationId xmlns:p14="http://schemas.microsoft.com/office/powerpoint/2010/main" val="54244214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r>
              <a:rPr lang="en-US" b="1" u="sng" dirty="0" smtClean="0">
                <a:solidFill>
                  <a:schemeClr val="accent6">
                    <a:lumMod val="75000"/>
                  </a:schemeClr>
                </a:solidFill>
              </a:rPr>
              <a:t>The States Taxed One Another!</a:t>
            </a:r>
            <a:endParaRPr lang="en-US" b="1" u="sng" dirty="0">
              <a:solidFill>
                <a:schemeClr val="accent6">
                  <a:lumMod val="75000"/>
                </a:schemeClr>
              </a:solidFill>
            </a:endParaRPr>
          </a:p>
        </p:txBody>
      </p:sp>
      <p:sp>
        <p:nvSpPr>
          <p:cNvPr id="5" name="Content Placeholder 4"/>
          <p:cNvSpPr>
            <a:spLocks noGrp="1"/>
          </p:cNvSpPr>
          <p:nvPr>
            <p:ph idx="1"/>
          </p:nvPr>
        </p:nvSpPr>
        <p:spPr/>
        <p:txBody>
          <a:bodyPr/>
          <a:lstStyle/>
          <a:p>
            <a:pPr marL="68580" indent="0">
              <a:buNone/>
            </a:pPr>
            <a:r>
              <a:rPr lang="en-US" dirty="0" smtClean="0">
                <a:solidFill>
                  <a:schemeClr val="accent6">
                    <a:lumMod val="75000"/>
                  </a:schemeClr>
                </a:solidFill>
              </a:rPr>
              <a:t>In an effort to raise revenues, states began to tax one another in order to trade.  A person selling cloth or agricultural products from Massachusetts across state lines might be forced to pay a tax to Connecticut or Rhode Island.  These taxes only served to discourage trade between the states, which benefited no one in the long run. </a:t>
            </a:r>
            <a:endParaRPr lang="en-US" dirty="0">
              <a:solidFill>
                <a:schemeClr val="accent6">
                  <a:lumMod val="75000"/>
                </a:schemeClr>
              </a:solidFill>
            </a:endParaRPr>
          </a:p>
        </p:txBody>
      </p:sp>
    </p:spTree>
    <p:extLst>
      <p:ext uri="{BB962C8B-B14F-4D97-AF65-F5344CB8AC3E}">
        <p14:creationId xmlns:p14="http://schemas.microsoft.com/office/powerpoint/2010/main" val="2655178848"/>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ustin">
  <a:themeElements>
    <a:clrScheme name="Clarity">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0000FF"/>
      </a:hlink>
      <a:folHlink>
        <a:srgbClr val="800080"/>
      </a:folHlink>
    </a:clrScheme>
    <a:fontScheme name="Austin">
      <a:maj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Austin">
      <a:fillStyleLst>
        <a:solidFill>
          <a:schemeClr val="phClr"/>
        </a:solidFill>
        <a:gradFill rotWithShape="1">
          <a:gsLst>
            <a:gs pos="0">
              <a:schemeClr val="phClr">
                <a:tint val="20000"/>
                <a:satMod val="180000"/>
                <a:lumMod val="98000"/>
              </a:schemeClr>
            </a:gs>
            <a:gs pos="40000">
              <a:schemeClr val="phClr">
                <a:tint val="30000"/>
                <a:satMod val="260000"/>
                <a:lumMod val="84000"/>
              </a:schemeClr>
            </a:gs>
            <a:gs pos="100000">
              <a:schemeClr val="phClr">
                <a:tint val="100000"/>
                <a:satMod val="110000"/>
                <a:lumMod val="100000"/>
              </a:schemeClr>
            </a:gs>
          </a:gsLst>
          <a:lin ang="5040000" scaled="1"/>
        </a:gradFill>
        <a:gradFill rotWithShape="1">
          <a:gsLst>
            <a:gs pos="0">
              <a:schemeClr val="phClr"/>
            </a:gs>
            <a:gs pos="100000">
              <a:schemeClr val="phClr">
                <a:shade val="75000"/>
                <a:satMod val="120000"/>
                <a:lumMod val="90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scene3d>
            <a:camera prst="orthographicFront">
              <a:rot lat="0" lon="0" rev="0"/>
            </a:camera>
            <a:lightRig rig="threePt" dir="tl">
              <a:rot lat="0" lon="0" rev="20400000"/>
            </a:lightRig>
          </a:scene3d>
          <a:sp3d>
            <a:bevelT w="50800" h="12700" prst="softRound"/>
          </a:sp3d>
        </a:effectStyle>
        <a:effectStyle>
          <a:effectLst>
            <a:outerShdw blurRad="44450" dist="50800" dir="5400000" sx="96000" rotWithShape="0">
              <a:srgbClr val="000000">
                <a:alpha val="34000"/>
              </a:srgbClr>
            </a:outerShdw>
          </a:effectLst>
          <a:scene3d>
            <a:camera prst="orthographicFront">
              <a:rot lat="0" lon="0" rev="0"/>
            </a:camera>
            <a:lightRig rig="threePt" dir="tl">
              <a:rot lat="0" lon="0" rev="20400000"/>
            </a:lightRig>
          </a:scene3d>
          <a:sp3d contourW="15875" prstMaterial="metal">
            <a:bevelT w="101600" h="25400" prst="softRound"/>
            <a:contourClr>
              <a:schemeClr val="phClr">
                <a:shade val="30000"/>
              </a:schemeClr>
            </a:contourClr>
          </a:sp3d>
        </a:effectStyle>
      </a:effectStyleLst>
      <a:bgFillStyleLst>
        <a:solidFill>
          <a:schemeClr val="phClr"/>
        </a:solidFill>
        <a:gradFill rotWithShape="1">
          <a:gsLst>
            <a:gs pos="0">
              <a:schemeClr val="phClr">
                <a:shade val="94000"/>
                <a:satMod val="114000"/>
                <a:lumMod val="96000"/>
              </a:schemeClr>
            </a:gs>
            <a:gs pos="62000">
              <a:schemeClr val="phClr">
                <a:tint val="92000"/>
                <a:shade val="66000"/>
                <a:satMod val="110000"/>
                <a:lumMod val="80000"/>
              </a:schemeClr>
            </a:gs>
            <a:gs pos="100000">
              <a:schemeClr val="phClr">
                <a:tint val="89000"/>
                <a:shade val="62000"/>
                <a:satMod val="110000"/>
                <a:lumMod val="72000"/>
              </a:schemeClr>
            </a:gs>
          </a:gsLst>
          <a:lin ang="5400000" scaled="0"/>
        </a:gradFill>
        <a:blipFill rotWithShape="1">
          <a:blip xmlns:r="http://schemas.openxmlformats.org/officeDocument/2006/relationships" r:embed="rId1">
            <a:duotone>
              <a:schemeClr val="phClr">
                <a:tint val="80000"/>
                <a:shade val="58000"/>
              </a:schemeClr>
              <a:schemeClr val="phClr">
                <a:tint val="73000"/>
                <a:shade val="68000"/>
                <a:satMod val="150000"/>
              </a:schemeClr>
            </a:duotone>
          </a:blip>
          <a:tile tx="0" ty="0" sx="100000" sy="10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Austin</Template>
  <TotalTime>80</TotalTime>
  <Words>1124</Words>
  <Application>Microsoft Office PowerPoint</Application>
  <PresentationFormat>On-screen Show (4:3)</PresentationFormat>
  <Paragraphs>56</Paragraphs>
  <Slides>16</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16</vt:i4>
      </vt:variant>
    </vt:vector>
  </HeadingPairs>
  <TitlesOfParts>
    <vt:vector size="19" baseType="lpstr">
      <vt:lpstr>Century Gothic</vt:lpstr>
      <vt:lpstr>Wingdings 2</vt:lpstr>
      <vt:lpstr>Austin</vt:lpstr>
      <vt:lpstr>The Confederation</vt:lpstr>
      <vt:lpstr>The Articles of Confederation</vt:lpstr>
      <vt:lpstr>The Congress</vt:lpstr>
      <vt:lpstr>Powers Granted to the Congress, Articles of Confederation: </vt:lpstr>
      <vt:lpstr>Powers Denied the Articles of Confederation Congress: </vt:lpstr>
      <vt:lpstr>The Northwest Ordinance – Selling the Northwest Territory…</vt:lpstr>
      <vt:lpstr>Six Provisions of the Northwest Ordinance of 1787: </vt:lpstr>
      <vt:lpstr>Improved Trade</vt:lpstr>
      <vt:lpstr>The States Taxed One Another!</vt:lpstr>
      <vt:lpstr>Well, Sort of…</vt:lpstr>
      <vt:lpstr>Failures of the Articles: </vt:lpstr>
      <vt:lpstr>Spain – From Ally to Enemy</vt:lpstr>
      <vt:lpstr>A Flood of British Goods!</vt:lpstr>
      <vt:lpstr>Shays’ Rebellion</vt:lpstr>
      <vt:lpstr>Debtors VS. Creditors</vt:lpstr>
      <vt:lpstr>George Washington’s Response</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Confederation</dc:title>
  <dc:creator>Adam</dc:creator>
  <cp:lastModifiedBy>Adam Henry</cp:lastModifiedBy>
  <cp:revision>8</cp:revision>
  <dcterms:created xsi:type="dcterms:W3CDTF">2013-10-22T22:40:42Z</dcterms:created>
  <dcterms:modified xsi:type="dcterms:W3CDTF">2015-11-05T13:09:39Z</dcterms:modified>
</cp:coreProperties>
</file>